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Open Sans" panose="020B0606030504020204" pitchFamily="34" charset="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597"/>
    <p:restoredTop sz="94610"/>
  </p:normalViewPr>
  <p:slideViewPr>
    <p:cSldViewPr snapToGrid="0" snapToObjects="1">
      <p:cViewPr varScale="1">
        <p:scale>
          <a:sx n="102" d="100"/>
          <a:sy n="102" d="100"/>
        </p:scale>
        <p:origin x="27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238470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6A68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F8F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164199"/>
            <a:ext cx="7556421" cy="28351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SecureTech Solutions Sales Analytics Dashboard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5339477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Transforming sales data into actionable insights across Nigeria, South Africa, Kenya, and Morocco</a:t>
            </a:r>
            <a:endParaRPr lang="en-US" sz="1750" dirty="0"/>
          </a:p>
        </p:txBody>
      </p:sp>
      <p:sp>
        <p:nvSpPr>
          <p:cNvPr id="5" name="Terminator 4">
            <a:extLst>
              <a:ext uri="{FF2B5EF4-FFF2-40B4-BE49-F238E27FC236}">
                <a16:creationId xmlns:a16="http://schemas.microsoft.com/office/drawing/2014/main" id="{144655F4-2792-F8D9-784E-E9B836686935}"/>
              </a:ext>
            </a:extLst>
          </p:cNvPr>
          <p:cNvSpPr/>
          <p:nvPr/>
        </p:nvSpPr>
        <p:spPr>
          <a:xfrm>
            <a:off x="12851704" y="7816241"/>
            <a:ext cx="1691014" cy="301752"/>
          </a:xfrm>
          <a:prstGeom prst="flowChartTerminator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644491" y="3851077"/>
            <a:ext cx="11341298" cy="1417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1150"/>
              </a:lnSpc>
              <a:buNone/>
            </a:pPr>
            <a:r>
              <a:rPr lang="en-US" sz="8900" b="1" dirty="0">
                <a:solidFill>
                  <a:srgbClr val="FFFFFF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Ready to Scale</a:t>
            </a:r>
            <a:endParaRPr lang="en-US" sz="8900" dirty="0"/>
          </a:p>
        </p:txBody>
      </p:sp>
      <p:sp>
        <p:nvSpPr>
          <p:cNvPr id="4" name="Text 1"/>
          <p:cNvSpPr/>
          <p:nvPr/>
        </p:nvSpPr>
        <p:spPr>
          <a:xfrm>
            <a:off x="793790" y="5608915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DDF8F2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This dashboard framework is now deployed across all four markets, providing SecureTech Solutions with the analytical foundation needed to drive strategic growth and optimise sales performance continent-wide.</a:t>
            </a:r>
            <a:endParaRPr lang="en-US" sz="17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6589871"/>
            <a:ext cx="2944773" cy="623768"/>
          </a:xfrm>
          <a:prstGeom prst="rect">
            <a:avLst/>
          </a:prstGeom>
        </p:spPr>
      </p:pic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51910" y="6589871"/>
            <a:ext cx="3222069" cy="623768"/>
          </a:xfrm>
          <a:prstGeom prst="rect">
            <a:avLst/>
          </a:prstGeom>
        </p:spPr>
      </p:pic>
      <p:sp>
        <p:nvSpPr>
          <p:cNvPr id="7" name="Terminator 6">
            <a:extLst>
              <a:ext uri="{FF2B5EF4-FFF2-40B4-BE49-F238E27FC236}">
                <a16:creationId xmlns:a16="http://schemas.microsoft.com/office/drawing/2014/main" id="{5529D499-499C-5E71-C640-2F64992EBAC7}"/>
              </a:ext>
            </a:extLst>
          </p:cNvPr>
          <p:cNvSpPr/>
          <p:nvPr/>
        </p:nvSpPr>
        <p:spPr>
          <a:xfrm>
            <a:off x="12851704" y="7803715"/>
            <a:ext cx="1691014" cy="301752"/>
          </a:xfrm>
          <a:prstGeom prst="flowChartTerminator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1638" y="566976"/>
            <a:ext cx="5512475" cy="644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Project Overview</a:t>
            </a:r>
            <a:endParaRPr lang="en-US" sz="40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638" y="1752481"/>
            <a:ext cx="6342102" cy="634210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74280" y="1706047"/>
            <a:ext cx="6342102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This comprehensive Excel dashboard empowers sales managers across four key African markets with real-time visibility into: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7574280" y="2551390"/>
            <a:ext cx="6342102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Total deal value segmented by country, product type, and urgency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7574280" y="3283387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Sales representative and regional performance metrics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7574280" y="3685461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High-value opportunity prioritisation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7574280" y="4087535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Enhanced pipeline forecasting capabilities</a:t>
            </a:r>
            <a:endParaRPr lang="en-US" sz="1600" dirty="0"/>
          </a:p>
        </p:txBody>
      </p:sp>
      <p:sp>
        <p:nvSpPr>
          <p:cNvPr id="9" name="Terminator 8">
            <a:extLst>
              <a:ext uri="{FF2B5EF4-FFF2-40B4-BE49-F238E27FC236}">
                <a16:creationId xmlns:a16="http://schemas.microsoft.com/office/drawing/2014/main" id="{23BB9443-B127-E50D-756F-74B417A37B8E}"/>
              </a:ext>
            </a:extLst>
          </p:cNvPr>
          <p:cNvSpPr/>
          <p:nvPr/>
        </p:nvSpPr>
        <p:spPr>
          <a:xfrm>
            <a:off x="12851704" y="7803715"/>
            <a:ext cx="1691014" cy="301752"/>
          </a:xfrm>
          <a:prstGeom prst="flowChartTerminator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31444"/>
            <a:ext cx="1237880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Three-Phase Development Process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19385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Unbounded Light" pitchFamily="34" charset="0"/>
                <a:ea typeface="Unbounded Light" pitchFamily="34" charset="-122"/>
                <a:cs typeface="Unbounded Light" pitchFamily="34" charset="-120"/>
              </a:rPr>
              <a:t>01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548896"/>
            <a:ext cx="4196358" cy="30480"/>
          </a:xfrm>
          <a:prstGeom prst="rect">
            <a:avLst/>
          </a:prstGeom>
          <a:solidFill>
            <a:srgbClr val="26A68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3"/>
          <p:cNvSpPr/>
          <p:nvPr/>
        </p:nvSpPr>
        <p:spPr>
          <a:xfrm>
            <a:off x="793790" y="3723203"/>
            <a:ext cx="311717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Data Preparation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4213622"/>
            <a:ext cx="4196358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Cleaned raw sales data including deal size, urgency levels, sales stages, and representative assignments. Created derived columns for enhanced segmentation.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5216962" y="319385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Unbounded Light" pitchFamily="34" charset="0"/>
                <a:ea typeface="Unbounded Light" pitchFamily="34" charset="-122"/>
                <a:cs typeface="Unbounded Light" pitchFamily="34" charset="-120"/>
              </a:rPr>
              <a:t>02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5216962" y="3548896"/>
            <a:ext cx="4196358" cy="30480"/>
          </a:xfrm>
          <a:prstGeom prst="rect">
            <a:avLst/>
          </a:prstGeom>
          <a:solidFill>
            <a:srgbClr val="26A68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7"/>
          <p:cNvSpPr/>
          <p:nvPr/>
        </p:nvSpPr>
        <p:spPr>
          <a:xfrm>
            <a:off x="5216962" y="37232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Analysis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216962" y="4213622"/>
            <a:ext cx="4196358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Built comprehensive PivotTables analysing deal value by country, product, and urgency. Evaluated rep performance and pipeline stage breakdowns.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9640133" y="319385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Unbounded Light" pitchFamily="34" charset="0"/>
                <a:ea typeface="Unbounded Light" pitchFamily="34" charset="-122"/>
                <a:cs typeface="Unbounded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9640133" y="3548896"/>
            <a:ext cx="4196358" cy="30480"/>
          </a:xfrm>
          <a:prstGeom prst="rect">
            <a:avLst/>
          </a:prstGeom>
          <a:solidFill>
            <a:srgbClr val="26A68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11"/>
          <p:cNvSpPr/>
          <p:nvPr/>
        </p:nvSpPr>
        <p:spPr>
          <a:xfrm>
            <a:off x="9640133" y="3723203"/>
            <a:ext cx="4196358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Dashboard Development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9640133" y="4567952"/>
            <a:ext cx="4196358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Designed interactive visuals with KPIs, charts, and slicers. Implemented conditional formatting for immediate insights and data-driven decisions.</a:t>
            </a:r>
            <a:endParaRPr lang="en-US" sz="1750" dirty="0"/>
          </a:p>
        </p:txBody>
      </p:sp>
      <p:sp>
        <p:nvSpPr>
          <p:cNvPr id="15" name="Terminator 14">
            <a:extLst>
              <a:ext uri="{FF2B5EF4-FFF2-40B4-BE49-F238E27FC236}">
                <a16:creationId xmlns:a16="http://schemas.microsoft.com/office/drawing/2014/main" id="{2133FCC5-4CC6-EFFD-3F2D-2DB3A89F24F0}"/>
              </a:ext>
            </a:extLst>
          </p:cNvPr>
          <p:cNvSpPr/>
          <p:nvPr/>
        </p:nvSpPr>
        <p:spPr>
          <a:xfrm>
            <a:off x="12851704" y="7803715"/>
            <a:ext cx="1691014" cy="301752"/>
          </a:xfrm>
          <a:prstGeom prst="flowChartTerminator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245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29945" y="584240"/>
            <a:ext cx="6923008" cy="663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00"/>
              </a:lnSpc>
              <a:buNone/>
            </a:pPr>
            <a:r>
              <a:rPr lang="en-US" sz="41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Dashboard Features</a:t>
            </a:r>
            <a:endParaRPr lang="en-US" sz="4150" dirty="0"/>
          </a:p>
        </p:txBody>
      </p:sp>
      <p:sp>
        <p:nvSpPr>
          <p:cNvPr id="4" name="Shape 1"/>
          <p:cNvSpPr/>
          <p:nvPr/>
        </p:nvSpPr>
        <p:spPr>
          <a:xfrm>
            <a:off x="6229945" y="1566743"/>
            <a:ext cx="3722251" cy="3440311"/>
          </a:xfrm>
          <a:prstGeom prst="roundRect">
            <a:avLst>
              <a:gd name="adj" fmla="val 2594"/>
            </a:avLst>
          </a:prstGeom>
          <a:solidFill>
            <a:srgbClr val="D6F5EE"/>
          </a:solidFill>
          <a:ln w="7620">
            <a:solidFill>
              <a:srgbClr val="26A688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Shape 2"/>
          <p:cNvSpPr/>
          <p:nvPr/>
        </p:nvSpPr>
        <p:spPr>
          <a:xfrm>
            <a:off x="6449973" y="1786771"/>
            <a:ext cx="637342" cy="637342"/>
          </a:xfrm>
          <a:prstGeom prst="roundRect">
            <a:avLst>
              <a:gd name="adj" fmla="val 14345651"/>
            </a:avLst>
          </a:prstGeom>
          <a:solidFill>
            <a:srgbClr val="26A688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5233" y="1926193"/>
            <a:ext cx="286822" cy="358497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449973" y="2636520"/>
            <a:ext cx="3282196" cy="6638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Key Performance Indicators</a:t>
            </a:r>
            <a:endParaRPr lang="en-US" sz="2050" dirty="0"/>
          </a:p>
        </p:txBody>
      </p:sp>
      <p:sp>
        <p:nvSpPr>
          <p:cNvPr id="8" name="Text 4"/>
          <p:cNvSpPr/>
          <p:nvPr/>
        </p:nvSpPr>
        <p:spPr>
          <a:xfrm>
            <a:off x="6449973" y="3427809"/>
            <a:ext cx="3282196" cy="13592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Total deal value, high-urgency deals tracking, and top-performing representatives identification</a:t>
            </a:r>
            <a:endParaRPr lang="en-US" sz="1650" dirty="0"/>
          </a:p>
        </p:txBody>
      </p:sp>
      <p:sp>
        <p:nvSpPr>
          <p:cNvPr id="9" name="Shape 5"/>
          <p:cNvSpPr/>
          <p:nvPr/>
        </p:nvSpPr>
        <p:spPr>
          <a:xfrm>
            <a:off x="10164604" y="1566743"/>
            <a:ext cx="3722251" cy="3440311"/>
          </a:xfrm>
          <a:prstGeom prst="roundRect">
            <a:avLst>
              <a:gd name="adj" fmla="val 2594"/>
            </a:avLst>
          </a:prstGeom>
          <a:solidFill>
            <a:srgbClr val="D6F5EE"/>
          </a:solidFill>
          <a:ln w="7620">
            <a:solidFill>
              <a:srgbClr val="26A688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0" name="Shape 6"/>
          <p:cNvSpPr/>
          <p:nvPr/>
        </p:nvSpPr>
        <p:spPr>
          <a:xfrm>
            <a:off x="10384631" y="1786771"/>
            <a:ext cx="637342" cy="637342"/>
          </a:xfrm>
          <a:prstGeom prst="roundRect">
            <a:avLst>
              <a:gd name="adj" fmla="val 14345651"/>
            </a:avLst>
          </a:prstGeom>
          <a:solidFill>
            <a:srgbClr val="26A688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59891" y="1926193"/>
            <a:ext cx="286822" cy="358497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10384631" y="2636520"/>
            <a:ext cx="3282196" cy="6638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Dynamic Visualisations</a:t>
            </a:r>
            <a:endParaRPr lang="en-US" sz="2050" dirty="0"/>
          </a:p>
        </p:txBody>
      </p:sp>
      <p:sp>
        <p:nvSpPr>
          <p:cNvPr id="13" name="Text 8"/>
          <p:cNvSpPr/>
          <p:nvPr/>
        </p:nvSpPr>
        <p:spPr>
          <a:xfrm>
            <a:off x="10384631" y="3427809"/>
            <a:ext cx="3282196" cy="10194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Bar charts, stacked columns, donut charts, and comprehensive summary tables</a:t>
            </a:r>
            <a:endParaRPr lang="en-US" sz="1650" dirty="0"/>
          </a:p>
        </p:txBody>
      </p:sp>
      <p:sp>
        <p:nvSpPr>
          <p:cNvPr id="14" name="Shape 9"/>
          <p:cNvSpPr/>
          <p:nvPr/>
        </p:nvSpPr>
        <p:spPr>
          <a:xfrm>
            <a:off x="6229945" y="5219462"/>
            <a:ext cx="7656909" cy="2428756"/>
          </a:xfrm>
          <a:prstGeom prst="roundRect">
            <a:avLst>
              <a:gd name="adj" fmla="val 3674"/>
            </a:avLst>
          </a:prstGeom>
          <a:solidFill>
            <a:srgbClr val="D6F5EE"/>
          </a:solidFill>
          <a:ln w="7620">
            <a:solidFill>
              <a:srgbClr val="26A688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5" name="Shape 10"/>
          <p:cNvSpPr/>
          <p:nvPr/>
        </p:nvSpPr>
        <p:spPr>
          <a:xfrm>
            <a:off x="6449973" y="5439489"/>
            <a:ext cx="637342" cy="637342"/>
          </a:xfrm>
          <a:prstGeom prst="roundRect">
            <a:avLst>
              <a:gd name="adj" fmla="val 14345651"/>
            </a:avLst>
          </a:prstGeom>
          <a:solidFill>
            <a:srgbClr val="26A688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5233" y="5578912"/>
            <a:ext cx="286822" cy="358497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6449973" y="6289238"/>
            <a:ext cx="3368040" cy="3319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Interactive Controls</a:t>
            </a:r>
            <a:endParaRPr lang="en-US" sz="2050" dirty="0"/>
          </a:p>
        </p:txBody>
      </p:sp>
      <p:sp>
        <p:nvSpPr>
          <p:cNvPr id="18" name="Text 12"/>
          <p:cNvSpPr/>
          <p:nvPr/>
        </p:nvSpPr>
        <p:spPr>
          <a:xfrm>
            <a:off x="6449973" y="6748582"/>
            <a:ext cx="7216854" cy="6796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Advanced slicers for country, urgency level, sales representative, and pipeline stage filtering</a:t>
            </a:r>
            <a:endParaRPr lang="en-US" sz="1650" dirty="0"/>
          </a:p>
        </p:txBody>
      </p:sp>
      <p:sp>
        <p:nvSpPr>
          <p:cNvPr id="19" name="Terminator 18">
            <a:extLst>
              <a:ext uri="{FF2B5EF4-FFF2-40B4-BE49-F238E27FC236}">
                <a16:creationId xmlns:a16="http://schemas.microsoft.com/office/drawing/2014/main" id="{54CEF745-6A8D-97E4-6B0A-BB2F47F49E7F}"/>
              </a:ext>
            </a:extLst>
          </p:cNvPr>
          <p:cNvSpPr/>
          <p:nvPr/>
        </p:nvSpPr>
        <p:spPr>
          <a:xfrm>
            <a:off x="12851704" y="7803715"/>
            <a:ext cx="1691014" cy="301752"/>
          </a:xfrm>
          <a:prstGeom prst="flowChartTerminator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52450" y="434102"/>
            <a:ext cx="7745492" cy="4932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50"/>
              </a:lnSpc>
              <a:buNone/>
            </a:pPr>
            <a:r>
              <a:rPr lang="en-US" sz="31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Regional Performance Analysis</a:t>
            </a:r>
            <a:endParaRPr lang="en-US" sz="31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450" y="1243013"/>
            <a:ext cx="11973577" cy="6285917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5870735" y="7844565"/>
            <a:ext cx="363254" cy="157877"/>
          </a:xfrm>
          <a:prstGeom prst="roundRect">
            <a:avLst>
              <a:gd name="adj" fmla="val 11592"/>
            </a:avLst>
          </a:prstGeom>
          <a:solidFill>
            <a:srgbClr val="0E3E3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6320731" y="7857357"/>
            <a:ext cx="778431" cy="1578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12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Deal Value</a:t>
            </a:r>
            <a:endParaRPr lang="en-US" sz="1200" dirty="0"/>
          </a:p>
        </p:txBody>
      </p:sp>
      <p:sp>
        <p:nvSpPr>
          <p:cNvPr id="6" name="Shape 3"/>
          <p:cNvSpPr/>
          <p:nvPr/>
        </p:nvSpPr>
        <p:spPr>
          <a:xfrm>
            <a:off x="7185904" y="7877974"/>
            <a:ext cx="345336" cy="137260"/>
          </a:xfrm>
          <a:prstGeom prst="roundRect">
            <a:avLst>
              <a:gd name="adj" fmla="val 11592"/>
            </a:avLst>
          </a:prstGeom>
          <a:solidFill>
            <a:srgbClr val="196E5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4"/>
          <p:cNvSpPr/>
          <p:nvPr/>
        </p:nvSpPr>
        <p:spPr>
          <a:xfrm>
            <a:off x="7549158" y="7871211"/>
            <a:ext cx="885468" cy="1578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12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Active Deals</a:t>
            </a:r>
            <a:endParaRPr lang="en-US" sz="1200" dirty="0"/>
          </a:p>
        </p:txBody>
      </p:sp>
      <p:sp>
        <p:nvSpPr>
          <p:cNvPr id="8" name="Text 5"/>
          <p:cNvSpPr/>
          <p:nvPr/>
        </p:nvSpPr>
        <p:spPr>
          <a:xfrm>
            <a:off x="595822" y="8002442"/>
            <a:ext cx="13525500" cy="2525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Morocco leads in deal value despite having fewer active opportunities, whilst Kenya shows strong volume with emerging market potential.</a:t>
            </a:r>
            <a:endParaRPr lang="en-US" sz="1200" dirty="0"/>
          </a:p>
        </p:txBody>
      </p:sp>
      <p:sp>
        <p:nvSpPr>
          <p:cNvPr id="9" name="Terminator 8">
            <a:extLst>
              <a:ext uri="{FF2B5EF4-FFF2-40B4-BE49-F238E27FC236}">
                <a16:creationId xmlns:a16="http://schemas.microsoft.com/office/drawing/2014/main" id="{A03190F0-E1AD-E176-8273-D9D291C07E24}"/>
              </a:ext>
            </a:extLst>
          </p:cNvPr>
          <p:cNvSpPr/>
          <p:nvPr/>
        </p:nvSpPr>
        <p:spPr>
          <a:xfrm>
            <a:off x="12851704" y="7803715"/>
            <a:ext cx="1691014" cy="301752"/>
          </a:xfrm>
          <a:prstGeom prst="flowChartTerminator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26475"/>
            <a:ext cx="981944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Critical Insights Discovered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488883"/>
            <a:ext cx="6407944" cy="2093714"/>
          </a:xfrm>
          <a:prstGeom prst="roundRect">
            <a:avLst>
              <a:gd name="adj" fmla="val 4550"/>
            </a:avLst>
          </a:prstGeom>
          <a:solidFill>
            <a:srgbClr val="DDF8F2"/>
          </a:solidFill>
          <a:ln w="30480">
            <a:solidFill>
              <a:srgbClr val="26A688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" name="Shape 2"/>
          <p:cNvSpPr/>
          <p:nvPr/>
        </p:nvSpPr>
        <p:spPr>
          <a:xfrm>
            <a:off x="793790" y="2488883"/>
            <a:ext cx="121920" cy="2093714"/>
          </a:xfrm>
          <a:prstGeom prst="roundRect">
            <a:avLst>
              <a:gd name="adj" fmla="val 78139"/>
            </a:avLst>
          </a:prstGeom>
          <a:solidFill>
            <a:srgbClr val="26A68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3"/>
          <p:cNvSpPr/>
          <p:nvPr/>
        </p:nvSpPr>
        <p:spPr>
          <a:xfrm>
            <a:off x="1173004" y="2746177"/>
            <a:ext cx="526708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Morocco Market Opportunity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173004" y="3236595"/>
            <a:ext cx="577143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Exceptionally high deal values but limited sales representative coverage. Clear expansion opportunity for increased market penetration.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7428548" y="2488883"/>
            <a:ext cx="6408063" cy="2093714"/>
          </a:xfrm>
          <a:prstGeom prst="roundRect">
            <a:avLst>
              <a:gd name="adj" fmla="val 4550"/>
            </a:avLst>
          </a:prstGeom>
          <a:solidFill>
            <a:srgbClr val="DDF8F2"/>
          </a:solidFill>
          <a:ln w="30480">
            <a:solidFill>
              <a:srgbClr val="26A688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Shape 6"/>
          <p:cNvSpPr/>
          <p:nvPr/>
        </p:nvSpPr>
        <p:spPr>
          <a:xfrm>
            <a:off x="7428548" y="2488883"/>
            <a:ext cx="121920" cy="2093714"/>
          </a:xfrm>
          <a:prstGeom prst="roundRect">
            <a:avLst>
              <a:gd name="adj" fmla="val 78139"/>
            </a:avLst>
          </a:prstGeom>
          <a:solidFill>
            <a:srgbClr val="26A68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7"/>
          <p:cNvSpPr/>
          <p:nvPr/>
        </p:nvSpPr>
        <p:spPr>
          <a:xfrm>
            <a:off x="7807762" y="2746177"/>
            <a:ext cx="419111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Kenya Product Demand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7807762" y="3236595"/>
            <a:ext cx="577155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Significant uptick in safe deposit box enquiries suggests untapped market demand. Targeted campaign potential identified.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793790" y="4809411"/>
            <a:ext cx="6407944" cy="2093714"/>
          </a:xfrm>
          <a:prstGeom prst="roundRect">
            <a:avLst>
              <a:gd name="adj" fmla="val 4550"/>
            </a:avLst>
          </a:prstGeom>
          <a:solidFill>
            <a:srgbClr val="DDF8F2"/>
          </a:solidFill>
          <a:ln w="30480">
            <a:solidFill>
              <a:srgbClr val="26A688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2" name="Shape 10"/>
          <p:cNvSpPr/>
          <p:nvPr/>
        </p:nvSpPr>
        <p:spPr>
          <a:xfrm>
            <a:off x="793790" y="4809411"/>
            <a:ext cx="121920" cy="2093714"/>
          </a:xfrm>
          <a:prstGeom prst="roundRect">
            <a:avLst>
              <a:gd name="adj" fmla="val 78139"/>
            </a:avLst>
          </a:prstGeom>
          <a:solidFill>
            <a:srgbClr val="26A68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11"/>
          <p:cNvSpPr/>
          <p:nvPr/>
        </p:nvSpPr>
        <p:spPr>
          <a:xfrm>
            <a:off x="1173004" y="5066705"/>
            <a:ext cx="390632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Rep Performance Gap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1173004" y="5557123"/>
            <a:ext cx="577143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John demonstrates strong lead generation for high-value deals but struggles with closure rates. Coaching intervention required.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7428548" y="4809411"/>
            <a:ext cx="6408063" cy="2093714"/>
          </a:xfrm>
          <a:prstGeom prst="roundRect">
            <a:avLst>
              <a:gd name="adj" fmla="val 4550"/>
            </a:avLst>
          </a:prstGeom>
          <a:solidFill>
            <a:srgbClr val="DDF8F2"/>
          </a:solidFill>
          <a:ln w="30480">
            <a:solidFill>
              <a:srgbClr val="26A688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6" name="Shape 14"/>
          <p:cNvSpPr/>
          <p:nvPr/>
        </p:nvSpPr>
        <p:spPr>
          <a:xfrm>
            <a:off x="7428548" y="4809411"/>
            <a:ext cx="121920" cy="2093714"/>
          </a:xfrm>
          <a:prstGeom prst="roundRect">
            <a:avLst>
              <a:gd name="adj" fmla="val 78139"/>
            </a:avLst>
          </a:prstGeom>
          <a:solidFill>
            <a:srgbClr val="26A68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Text 15"/>
          <p:cNvSpPr/>
          <p:nvPr/>
        </p:nvSpPr>
        <p:spPr>
          <a:xfrm>
            <a:off x="7807762" y="5066705"/>
            <a:ext cx="34078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Pipeline Bottleneck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7807762" y="5557123"/>
            <a:ext cx="577155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Multiple urgent deals remain stalled in early pipeline stages. Process optimisation and enhanced follow-up protocols needed.</a:t>
            </a:r>
            <a:endParaRPr lang="en-US" sz="1750" dirty="0"/>
          </a:p>
        </p:txBody>
      </p:sp>
      <p:sp>
        <p:nvSpPr>
          <p:cNvPr id="19" name="Terminator 18">
            <a:extLst>
              <a:ext uri="{FF2B5EF4-FFF2-40B4-BE49-F238E27FC236}">
                <a16:creationId xmlns:a16="http://schemas.microsoft.com/office/drawing/2014/main" id="{E825F03B-0A0D-F0C9-BE38-602BC9904268}"/>
              </a:ext>
            </a:extLst>
          </p:cNvPr>
          <p:cNvSpPr/>
          <p:nvPr/>
        </p:nvSpPr>
        <p:spPr>
          <a:xfrm>
            <a:off x="12851704" y="7803715"/>
            <a:ext cx="1691014" cy="301752"/>
          </a:xfrm>
          <a:prstGeom prst="flowChartTerminator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60770" y="531852"/>
            <a:ext cx="7795260" cy="1204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Strategic Recommendations</a:t>
            </a:r>
            <a:endParaRPr lang="en-US" sz="37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0770" y="2025015"/>
            <a:ext cx="963335" cy="141815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316748" y="2217658"/>
            <a:ext cx="3007638" cy="3009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Morocco Expansion</a:t>
            </a:r>
            <a:endParaRPr lang="en-US" sz="1850" dirty="0"/>
          </a:p>
        </p:txBody>
      </p:sp>
      <p:sp>
        <p:nvSpPr>
          <p:cNvPr id="6" name="Text 2"/>
          <p:cNvSpPr/>
          <p:nvPr/>
        </p:nvSpPr>
        <p:spPr>
          <a:xfrm>
            <a:off x="7316748" y="2634258"/>
            <a:ext cx="6639282" cy="6162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Deploy additional sales staff to capitalise on high-value market potential and established client relationships</a:t>
            </a:r>
            <a:endParaRPr lang="en-US" sz="15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0770" y="3443168"/>
            <a:ext cx="963335" cy="141815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316748" y="3635812"/>
            <a:ext cx="3753564" cy="3009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Kenya Campaign Launch</a:t>
            </a:r>
            <a:endParaRPr lang="en-US" sz="1850" dirty="0"/>
          </a:p>
        </p:txBody>
      </p:sp>
      <p:sp>
        <p:nvSpPr>
          <p:cNvPr id="9" name="Text 4"/>
          <p:cNvSpPr/>
          <p:nvPr/>
        </p:nvSpPr>
        <p:spPr>
          <a:xfrm>
            <a:off x="7316748" y="4052411"/>
            <a:ext cx="6639282" cy="6162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Execute targeted safe deposit box campaign with enhanced inventory allocation to meet rising demand</a:t>
            </a:r>
            <a:endParaRPr lang="en-US" sz="15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60770" y="4861322"/>
            <a:ext cx="963335" cy="141815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316748" y="5053965"/>
            <a:ext cx="4494252" cy="3009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Rep Development Programme</a:t>
            </a:r>
            <a:endParaRPr lang="en-US" sz="1850" dirty="0"/>
          </a:p>
        </p:txBody>
      </p:sp>
      <p:sp>
        <p:nvSpPr>
          <p:cNvPr id="12" name="Text 6"/>
          <p:cNvSpPr/>
          <p:nvPr/>
        </p:nvSpPr>
        <p:spPr>
          <a:xfrm>
            <a:off x="7316748" y="5470565"/>
            <a:ext cx="6639282" cy="6162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Implement focused coaching for underperforming reps whilst maintaining high lead generation capabilities</a:t>
            </a:r>
            <a:endParaRPr lang="en-US" sz="15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60770" y="6279475"/>
            <a:ext cx="963335" cy="1418153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316748" y="6472118"/>
            <a:ext cx="2612588" cy="3009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Urgency Protocol</a:t>
            </a:r>
            <a:endParaRPr lang="en-US" sz="1850" dirty="0"/>
          </a:p>
        </p:txBody>
      </p:sp>
      <p:sp>
        <p:nvSpPr>
          <p:cNvPr id="15" name="Text 8"/>
          <p:cNvSpPr/>
          <p:nvPr/>
        </p:nvSpPr>
        <p:spPr>
          <a:xfrm>
            <a:off x="7316748" y="6888718"/>
            <a:ext cx="6639282" cy="6162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Establish fast-track processes for urgent deals with enhanced follow-up cadence and escalation procedures</a:t>
            </a:r>
            <a:endParaRPr lang="en-US" sz="1500" dirty="0"/>
          </a:p>
        </p:txBody>
      </p:sp>
      <p:sp>
        <p:nvSpPr>
          <p:cNvPr id="16" name="Terminator 15">
            <a:extLst>
              <a:ext uri="{FF2B5EF4-FFF2-40B4-BE49-F238E27FC236}">
                <a16:creationId xmlns:a16="http://schemas.microsoft.com/office/drawing/2014/main" id="{2D314989-F9A4-7BCD-E23C-B1F7D0447807}"/>
              </a:ext>
            </a:extLst>
          </p:cNvPr>
          <p:cNvSpPr/>
          <p:nvPr/>
        </p:nvSpPr>
        <p:spPr>
          <a:xfrm>
            <a:off x="12851704" y="7803715"/>
            <a:ext cx="1691014" cy="301752"/>
          </a:xfrm>
          <a:prstGeom prst="flowChartTerminator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73988" y="372428"/>
            <a:ext cx="6884075" cy="4232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Measurable Business Outcomes</a:t>
            </a:r>
            <a:endParaRPr lang="en-US" sz="2650" dirty="0"/>
          </a:p>
        </p:txBody>
      </p:sp>
      <p:sp>
        <p:nvSpPr>
          <p:cNvPr id="3" name="Text 1"/>
          <p:cNvSpPr/>
          <p:nvPr/>
        </p:nvSpPr>
        <p:spPr>
          <a:xfrm>
            <a:off x="473988" y="1134070"/>
            <a:ext cx="4447937" cy="4468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00"/>
              </a:lnSpc>
              <a:buNone/>
            </a:pPr>
            <a:r>
              <a:rPr lang="en-US" sz="35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100%</a:t>
            </a:r>
            <a:endParaRPr lang="en-US" sz="3500" dirty="0"/>
          </a:p>
        </p:txBody>
      </p:sp>
      <p:sp>
        <p:nvSpPr>
          <p:cNvPr id="4" name="Text 2"/>
          <p:cNvSpPr/>
          <p:nvPr/>
        </p:nvSpPr>
        <p:spPr>
          <a:xfrm>
            <a:off x="1809631" y="1750100"/>
            <a:ext cx="1776651" cy="2115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Pipeline Visibility</a:t>
            </a:r>
            <a:endParaRPr lang="en-US" sz="1300" dirty="0"/>
          </a:p>
        </p:txBody>
      </p:sp>
      <p:sp>
        <p:nvSpPr>
          <p:cNvPr id="5" name="Text 3"/>
          <p:cNvSpPr/>
          <p:nvPr/>
        </p:nvSpPr>
        <p:spPr>
          <a:xfrm>
            <a:off x="473988" y="2042874"/>
            <a:ext cx="4447937" cy="4331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10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Complete transparency across all regional sales activities and performance metrics</a:t>
            </a:r>
            <a:endParaRPr lang="en-US" sz="1050" dirty="0"/>
          </a:p>
        </p:txBody>
      </p:sp>
      <p:sp>
        <p:nvSpPr>
          <p:cNvPr id="6" name="Text 4"/>
          <p:cNvSpPr/>
          <p:nvPr/>
        </p:nvSpPr>
        <p:spPr>
          <a:xfrm>
            <a:off x="5091113" y="1134070"/>
            <a:ext cx="4448056" cy="4468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00"/>
              </a:lnSpc>
              <a:buNone/>
            </a:pPr>
            <a:r>
              <a:rPr lang="en-US" sz="35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40%</a:t>
            </a:r>
            <a:endParaRPr lang="en-US" sz="3500" dirty="0"/>
          </a:p>
        </p:txBody>
      </p:sp>
      <p:sp>
        <p:nvSpPr>
          <p:cNvPr id="7" name="Text 5"/>
          <p:cNvSpPr/>
          <p:nvPr/>
        </p:nvSpPr>
        <p:spPr>
          <a:xfrm>
            <a:off x="6236970" y="1750100"/>
            <a:ext cx="2156341" cy="2115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Faster Prioritisation</a:t>
            </a:r>
            <a:endParaRPr lang="en-US" sz="1300" dirty="0"/>
          </a:p>
        </p:txBody>
      </p:sp>
      <p:sp>
        <p:nvSpPr>
          <p:cNvPr id="8" name="Text 6"/>
          <p:cNvSpPr/>
          <p:nvPr/>
        </p:nvSpPr>
        <p:spPr>
          <a:xfrm>
            <a:off x="5091113" y="2042874"/>
            <a:ext cx="4448056" cy="2165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10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Improved lead qualification based on urgency and value segmentation</a:t>
            </a:r>
            <a:endParaRPr lang="en-US" sz="1050" dirty="0"/>
          </a:p>
        </p:txBody>
      </p:sp>
      <p:sp>
        <p:nvSpPr>
          <p:cNvPr id="9" name="Text 7"/>
          <p:cNvSpPr/>
          <p:nvPr/>
        </p:nvSpPr>
        <p:spPr>
          <a:xfrm>
            <a:off x="9708356" y="1134070"/>
            <a:ext cx="4448056" cy="4468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00"/>
              </a:lnSpc>
              <a:buNone/>
            </a:pPr>
            <a:r>
              <a:rPr lang="en-US" sz="35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85%</a:t>
            </a:r>
            <a:endParaRPr lang="en-US" sz="3500" dirty="0"/>
          </a:p>
        </p:txBody>
      </p:sp>
      <p:sp>
        <p:nvSpPr>
          <p:cNvPr id="10" name="Text 8"/>
          <p:cNvSpPr/>
          <p:nvPr/>
        </p:nvSpPr>
        <p:spPr>
          <a:xfrm>
            <a:off x="10751106" y="1750100"/>
            <a:ext cx="2362557" cy="2115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Forecasting Accuracy</a:t>
            </a:r>
            <a:endParaRPr lang="en-US" sz="1300" dirty="0"/>
          </a:p>
        </p:txBody>
      </p:sp>
      <p:sp>
        <p:nvSpPr>
          <p:cNvPr id="11" name="Text 9"/>
          <p:cNvSpPr/>
          <p:nvPr/>
        </p:nvSpPr>
        <p:spPr>
          <a:xfrm>
            <a:off x="9708356" y="2042874"/>
            <a:ext cx="4448056" cy="4331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10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Enhanced prediction capabilities for quarterly and annual sales projections</a:t>
            </a:r>
            <a:endParaRPr lang="en-US" sz="1050" dirty="0"/>
          </a:p>
        </p:txBody>
      </p:sp>
      <p:pic>
        <p:nvPicPr>
          <p:cNvPr id="1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988" y="2780586"/>
            <a:ext cx="6676073" cy="6676073"/>
          </a:xfrm>
          <a:prstGeom prst="rect">
            <a:avLst/>
          </a:prstGeom>
        </p:spPr>
      </p:pic>
      <p:sp>
        <p:nvSpPr>
          <p:cNvPr id="13" name="Text 10"/>
          <p:cNvSpPr/>
          <p:nvPr/>
        </p:nvSpPr>
        <p:spPr>
          <a:xfrm>
            <a:off x="7487960" y="2750106"/>
            <a:ext cx="6676073" cy="4331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dashboard has transformed our decision-making process, providing sales managers with unprecedented clarity into regional performance patterns and opportunity prioritisation.</a:t>
            </a:r>
            <a:endParaRPr lang="en-US" sz="1050" dirty="0"/>
          </a:p>
        </p:txBody>
      </p:sp>
      <p:sp>
        <p:nvSpPr>
          <p:cNvPr id="14" name="Terminator 13">
            <a:extLst>
              <a:ext uri="{FF2B5EF4-FFF2-40B4-BE49-F238E27FC236}">
                <a16:creationId xmlns:a16="http://schemas.microsoft.com/office/drawing/2014/main" id="{4665348A-E433-7AE6-2C11-88F978F5B441}"/>
              </a:ext>
            </a:extLst>
          </p:cNvPr>
          <p:cNvSpPr/>
          <p:nvPr/>
        </p:nvSpPr>
        <p:spPr>
          <a:xfrm>
            <a:off x="12851704" y="7803715"/>
            <a:ext cx="1691014" cy="301752"/>
          </a:xfrm>
          <a:prstGeom prst="flowChartTerminator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647462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Technical Implementation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2405182"/>
            <a:ext cx="680442" cy="68044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3369112"/>
            <a:ext cx="448639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Microsoft Excel Platform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93790" y="3859530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Leveraged advanced Excel features including PivotTables, dynamic charts, interactive slicers, and sophisticated conditional formatting rules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5401866"/>
            <a:ext cx="680442" cy="68044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93790" y="6365796"/>
            <a:ext cx="296584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Data Processing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93790" y="6856214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Combined manual validation with formula-based cleaning to ensure data integrity and accuracy across all regional datasets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519</Words>
  <Application>Microsoft Macintosh PowerPoint</Application>
  <PresentationFormat>Custom</PresentationFormat>
  <Paragraphs>75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Unbounded Bold</vt:lpstr>
      <vt:lpstr>Unbounded Light</vt:lpstr>
      <vt:lpstr>Open Sans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Simbiat Atinuke Bamidele</cp:lastModifiedBy>
  <cp:revision>2</cp:revision>
  <dcterms:created xsi:type="dcterms:W3CDTF">2025-09-08T04:18:00Z</dcterms:created>
  <dcterms:modified xsi:type="dcterms:W3CDTF">2025-09-08T04:25:26Z</dcterms:modified>
</cp:coreProperties>
</file>